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98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2" r:id="rId13"/>
    <p:sldId id="311" r:id="rId14"/>
    <p:sldId id="313" r:id="rId15"/>
    <p:sldId id="315" r:id="rId16"/>
    <p:sldId id="314" r:id="rId17"/>
    <p:sldId id="308" r:id="rId18"/>
    <p:sldId id="317" r:id="rId19"/>
    <p:sldId id="318" r:id="rId20"/>
    <p:sldId id="299" r:id="rId2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Exo 2" panose="02010600030101010101" charset="0"/>
      <p:regular r:id="rId25"/>
      <p:bold r:id="rId26"/>
      <p:italic r:id="rId27"/>
      <p:boldItalic r:id="rId28"/>
    </p:embeddedFont>
    <p:embeddedFont>
      <p:font typeface="Roboto Condensed" panose="02010600030101010101" charset="0"/>
      <p:regular r:id="rId29"/>
      <p:bold r:id="rId30"/>
      <p:italic r:id="rId31"/>
      <p:boldItalic r:id="rId32"/>
    </p:embeddedFont>
    <p:embeddedFont>
      <p:font typeface="Roboto Condensed Light" panose="02010600030101010101" charset="0"/>
      <p:regular r:id="rId33"/>
      <p:bold r:id="rId34"/>
      <p:italic r:id="rId35"/>
      <p:boldItalic r:id="rId36"/>
    </p:embeddedFont>
    <p:embeddedFont>
      <p:font typeface="Squada One" panose="02010600030101010101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60B729-53AC-4D47-82C1-E0D7E01457DA}">
  <a:tblStyle styleId="{1B60B729-53AC-4D47-82C1-E0D7E01457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47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48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docs/build-with-foursquare/categories/" TargetMode="External"/><Relationship Id="rId2" Type="http://schemas.openxmlformats.org/officeDocument/2006/relationships/hyperlink" Target="https://en.wikipedia.org/wiki/Sugar_Land,_Texa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dmhouston/CapestoneProject_PredictingLocation/blob/main/CapestoneProject_PredictingLocationon_Report.pdf" TargetMode="External"/><Relationship Id="rId2" Type="http://schemas.openxmlformats.org/officeDocument/2006/relationships/hyperlink" Target="https://github.com/wdmhouston/CapestoneProject_PredictingLocation/blob/main/CapestoneProject_PredictingLocation.ipynb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wdmhouston/CapestoneProject_PredictingLocation/blob/main/CapestoneProject_PredictingLocationon_Presentation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angdeming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acebook.com/wangdeming/" TargetMode="External"/><Relationship Id="rId4" Type="http://schemas.openxmlformats.org/officeDocument/2006/relationships/hyperlink" Target="https://www.linkedin.com/in/deming-wang-1601161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89291" y="2995171"/>
            <a:ext cx="4352100" cy="1391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Deming Wang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Nov. 30th, 2020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228010" y="472624"/>
            <a:ext cx="6886800" cy="3451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Predicting Location of A New Asian Restaurant in Southwest Houston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,</a:t>
            </a:r>
            <a:r>
              <a:rPr lang="zh-CN" alt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TX</a:t>
            </a:r>
            <a:br>
              <a:rPr lang="en-US" sz="4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Applied Data Science Capstone by IBM/Coursera</a:t>
            </a:r>
            <a:b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US" sz="4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7ABD8-A755-410C-985B-1075EDBA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8181576" cy="581573"/>
          </a:xfrm>
        </p:spPr>
        <p:txBody>
          <a:bodyPr/>
          <a:lstStyle/>
          <a:p>
            <a:pPr algn="l"/>
            <a:r>
              <a:rPr lang="en-US" dirty="0"/>
              <a:t>4. Clustering restaurants in 65x65 grid and 20 clusters</a:t>
            </a: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EDD8A7EA-3AC6-48CF-BCA6-1A84D676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70" y="1177878"/>
            <a:ext cx="528161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63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AFC7C0D-DFC6-46C7-9C22-6965B9783017}"/>
              </a:ext>
            </a:extLst>
          </p:cNvPr>
          <p:cNvSpPr txBox="1">
            <a:spLocks/>
          </p:cNvSpPr>
          <p:nvPr/>
        </p:nvSpPr>
        <p:spPr>
          <a:xfrm>
            <a:off x="521909" y="352850"/>
            <a:ext cx="8168227" cy="3479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sz="1800" dirty="0">
                <a:latin typeface="Roboto Condensed Light" panose="02010600030101010101" charset="0"/>
                <a:ea typeface="Roboto Condensed Light" panose="02010600030101010101" charset="0"/>
              </a:rPr>
              <a:t>Top 5 Most Common Restaurants in each cluster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6ED16F-F526-4CFD-BBDF-3B4DB128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15397"/>
              </p:ext>
            </p:extLst>
          </p:nvPr>
        </p:nvGraphicFramePr>
        <p:xfrm>
          <a:off x="1112524" y="990938"/>
          <a:ext cx="6918951" cy="3471768"/>
        </p:xfrm>
        <a:graphic>
          <a:graphicData uri="http://schemas.openxmlformats.org/drawingml/2006/table">
            <a:tbl>
              <a:tblPr firstRow="1" firstCol="1" bandRow="1">
                <a:tableStyleId>{1B60B729-53AC-4D47-82C1-E0D7E01457DA}</a:tableStyleId>
              </a:tblPr>
              <a:tblGrid>
                <a:gridCol w="531372">
                  <a:extLst>
                    <a:ext uri="{9D8B030D-6E8A-4147-A177-3AD203B41FA5}">
                      <a16:colId xmlns:a16="http://schemas.microsoft.com/office/drawing/2014/main" val="3153653492"/>
                    </a:ext>
                  </a:extLst>
                </a:gridCol>
                <a:gridCol w="1152366">
                  <a:extLst>
                    <a:ext uri="{9D8B030D-6E8A-4147-A177-3AD203B41FA5}">
                      <a16:colId xmlns:a16="http://schemas.microsoft.com/office/drawing/2014/main" val="2106300520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1314667673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3770252239"/>
                    </a:ext>
                  </a:extLst>
                </a:gridCol>
                <a:gridCol w="1324467">
                  <a:extLst>
                    <a:ext uri="{9D8B030D-6E8A-4147-A177-3AD203B41FA5}">
                      <a16:colId xmlns:a16="http://schemas.microsoft.com/office/drawing/2014/main" val="2447561220"/>
                    </a:ext>
                  </a:extLst>
                </a:gridCol>
                <a:gridCol w="1261812">
                  <a:extLst>
                    <a:ext uri="{9D8B030D-6E8A-4147-A177-3AD203B41FA5}">
                      <a16:colId xmlns:a16="http://schemas.microsoft.com/office/drawing/2014/main" val="4106490660"/>
                    </a:ext>
                  </a:extLst>
                </a:gridCol>
              </a:tblGrid>
              <a:tr h="2345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Cluster Labels</a:t>
                      </a:r>
                      <a:endParaRPr lang="en-US" sz="1000" b="1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1st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2nd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3rd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4th Most Common Venue</a:t>
                      </a:r>
                      <a:endParaRPr lang="en-US" sz="1000" b="1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5th Most Common Venue</a:t>
                      </a:r>
                      <a:endParaRPr lang="en-US" sz="1000" b="1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97069161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0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745505219"/>
                  </a:ext>
                </a:extLst>
              </a:tr>
              <a:tr h="1832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Asian Restaurant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827036788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2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Pakistani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75611916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3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Halal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092151555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4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Italian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Asian Restaurant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798297321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5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Spanish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004009750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6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Middle Eastern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4037771414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7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</a:t>
                      </a: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667911161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8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Cajun / Creole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843232352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9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cap="none" dirty="0">
                          <a:solidFill>
                            <a:srgbClr val="FF0000"/>
                          </a:solidFill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  <a:cs typeface="Arial"/>
                          <a:sym typeface="Arial"/>
                        </a:rPr>
                        <a:t>Asian Restaurant</a:t>
                      </a: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Mexican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857016509"/>
                  </a:ext>
                </a:extLst>
              </a:tr>
              <a:tr h="1832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10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Italian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1220032546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11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Indian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American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632264383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12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Cafe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Fast Food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Food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Caribbean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3314776282"/>
                  </a:ext>
                </a:extLst>
              </a:tr>
              <a:tr h="234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13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Caribbean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Vegetarian / Vegan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Eastern European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Gluten-free Restaurant</a:t>
                      </a:r>
                      <a:endParaRPr lang="en-US" sz="100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Roboto Condensed Light" panose="02010600030101010101" charset="0"/>
                          <a:ea typeface="Roboto Condensed Light" panose="02010600030101010101" charset="0"/>
                        </a:rPr>
                        <a:t>German Restaurant</a:t>
                      </a:r>
                      <a:endParaRPr lang="en-US" sz="1000" dirty="0">
                        <a:effectLst/>
                        <a:latin typeface="Roboto Condensed Light" panose="02010600030101010101" charset="0"/>
                        <a:ea typeface="Roboto Condensed Light" panose="02010600030101010101" charset="0"/>
                      </a:endParaRPr>
                    </a:p>
                  </a:txBody>
                  <a:tcPr marL="65980" marR="65980" marT="0" marB="0" anchor="b"/>
                </a:tc>
                <a:extLst>
                  <a:ext uri="{0D108BD9-81ED-4DB2-BD59-A6C34878D82A}">
                    <a16:rowId xmlns:a16="http://schemas.microsoft.com/office/drawing/2014/main" val="286854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94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AFC7C0D-DFC6-46C7-9C22-6965B9783017}"/>
              </a:ext>
            </a:extLst>
          </p:cNvPr>
          <p:cNvSpPr txBox="1">
            <a:spLocks/>
          </p:cNvSpPr>
          <p:nvPr/>
        </p:nvSpPr>
        <p:spPr>
          <a:xfrm>
            <a:off x="521909" y="352850"/>
            <a:ext cx="8168227" cy="3479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dirty="0"/>
              <a:t>Top 5 Most Common Restaurants in clusters - continued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8BB977-E35E-4C66-B5A8-11046589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43671"/>
              </p:ext>
            </p:extLst>
          </p:nvPr>
        </p:nvGraphicFramePr>
        <p:xfrm>
          <a:off x="760888" y="1172901"/>
          <a:ext cx="7021500" cy="1600200"/>
        </p:xfrm>
        <a:graphic>
          <a:graphicData uri="http://schemas.openxmlformats.org/drawingml/2006/table">
            <a:tbl>
              <a:tblPr firstRow="1" firstCol="1" bandRow="1">
                <a:tableStyleId>{1B60B729-53AC-4D47-82C1-E0D7E01457DA}</a:tableStyleId>
              </a:tblPr>
              <a:tblGrid>
                <a:gridCol w="539249">
                  <a:extLst>
                    <a:ext uri="{9D8B030D-6E8A-4147-A177-3AD203B41FA5}">
                      <a16:colId xmlns:a16="http://schemas.microsoft.com/office/drawing/2014/main" val="1459585309"/>
                    </a:ext>
                  </a:extLst>
                </a:gridCol>
                <a:gridCol w="1169445">
                  <a:extLst>
                    <a:ext uri="{9D8B030D-6E8A-4147-A177-3AD203B41FA5}">
                      <a16:colId xmlns:a16="http://schemas.microsoft.com/office/drawing/2014/main" val="1257339960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3936809871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1994187419"/>
                    </a:ext>
                  </a:extLst>
                </a:gridCol>
                <a:gridCol w="1344097">
                  <a:extLst>
                    <a:ext uri="{9D8B030D-6E8A-4147-A177-3AD203B41FA5}">
                      <a16:colId xmlns:a16="http://schemas.microsoft.com/office/drawing/2014/main" val="4165105310"/>
                    </a:ext>
                  </a:extLst>
                </a:gridCol>
                <a:gridCol w="1280515">
                  <a:extLst>
                    <a:ext uri="{9D8B030D-6E8A-4147-A177-3AD203B41FA5}">
                      <a16:colId xmlns:a16="http://schemas.microsoft.com/office/drawing/2014/main" val="18154040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Cluster Labels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1st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2nd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3rd Most Common Venue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4th Most Common Venue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5th Most Common Venue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80267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Mexican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Fast Food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Asian Restaurant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Cafe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7805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Middle Eastern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Vegetarian / Vegan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German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9600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Fast Food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Mexican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Seafood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1142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Latin American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Fast 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Vegetarian / Vegan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92652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Seafood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Vegetarian / Vegan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Dumpling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Gluten-free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15992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Mediterranean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Afghan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Eastern European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Gluten-free Restaurant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German Restaurant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1500077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D69BF53-4E99-4BC3-AB95-15558DDB46AE}"/>
              </a:ext>
            </a:extLst>
          </p:cNvPr>
          <p:cNvSpPr txBox="1">
            <a:spLocks/>
          </p:cNvSpPr>
          <p:nvPr/>
        </p:nvSpPr>
        <p:spPr>
          <a:xfrm>
            <a:off x="1094799" y="2847982"/>
            <a:ext cx="8168227" cy="12234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Asian restaurants are popular in west Houston area.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 and 7 with Asian restaurants as 1</a:t>
            </a:r>
            <a:r>
              <a:rPr lang="en-US" sz="1200" baseline="300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st</a:t>
            </a:r>
            <a:r>
              <a:rPr lang="en-US" sz="12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 most common venues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Cluster 8 and 9 with Asian restaurants as 2</a:t>
            </a:r>
            <a:r>
              <a:rPr lang="en-US" sz="1200" baseline="30000" dirty="0">
                <a:latin typeface="Roboto Condensed Light" panose="02010600030101010101" charset="0"/>
                <a:ea typeface="Roboto Condensed Light" panose="02010600030101010101" charset="0"/>
              </a:rPr>
              <a:t>nd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most common venues</a:t>
            </a:r>
            <a:endParaRPr lang="en-US" sz="12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52400"/>
            <a:endParaRPr lang="en-US" sz="1000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4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E5BB-8CD4-44CB-8A93-82378DF92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492" y="352850"/>
            <a:ext cx="6471659" cy="501480"/>
          </a:xfrm>
        </p:spPr>
        <p:txBody>
          <a:bodyPr/>
          <a:lstStyle/>
          <a:p>
            <a:pPr algn="l"/>
            <a:r>
              <a:rPr lang="en-US" dirty="0"/>
              <a:t>5. Discussion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0"/>
            <a:ext cx="8168227" cy="12234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1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Popular categories with 33% Asian restaurants and 28.7% Fast food restaurant in west Houston. 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Most restaurants in Sugar Land/Missouri City area are located along highway 59 and 6.</a:t>
            </a:r>
          </a:p>
          <a:p>
            <a:pPr marL="152400"/>
            <a:endParaRPr lang="en-US" sz="1000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pic>
        <p:nvPicPr>
          <p:cNvPr id="11266" name="Picture 1">
            <a:extLst>
              <a:ext uri="{FF2B5EF4-FFF2-40B4-BE49-F238E27FC236}">
                <a16:creationId xmlns:a16="http://schemas.microsoft.com/office/drawing/2014/main" id="{F23B3E9E-9A5A-456E-A057-6376A013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2" y="854330"/>
            <a:ext cx="27432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">
            <a:extLst>
              <a:ext uri="{FF2B5EF4-FFF2-40B4-BE49-F238E27FC236}">
                <a16:creationId xmlns:a16="http://schemas.microsoft.com/office/drawing/2014/main" id="{5D895156-BFC1-44EF-BA9C-B503315E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854330"/>
            <a:ext cx="309832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75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7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7, 78% restaurants are Asian restaurants: Hot spots for Asian food. Both Houston China town and Katy Asian town fall in this cluster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5 Asian restaurants in the plaza near Hight 6 and Austin Parkway in Sugar Land/Missouri City area. This is probably the best location for future Asian restaurant with the best traffic.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A8E1DDDC-E514-4B4C-91C9-E8590D3D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97" y="352850"/>
            <a:ext cx="2892425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">
            <a:extLst>
              <a:ext uri="{FF2B5EF4-FFF2-40B4-BE49-F238E27FC236}">
                <a16:creationId xmlns:a16="http://schemas.microsoft.com/office/drawing/2014/main" id="{2191D68C-808D-4155-B30A-158C944E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352850"/>
            <a:ext cx="32956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3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8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spc="-5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Only 6.7% Asian restaurants, and not many restaurants are observed from map.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AC1310C0-1902-4D15-AC0D-E6B5FB5A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37" y="352850"/>
            <a:ext cx="320648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>
            <a:extLst>
              <a:ext uri="{FF2B5EF4-FFF2-40B4-BE49-F238E27FC236}">
                <a16:creationId xmlns:a16="http://schemas.microsoft.com/office/drawing/2014/main" id="{3A932FE7-CFB9-4D9B-97FF-67D23F6A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3" y="352850"/>
            <a:ext cx="328071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42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4CF68A3-BF40-4FE0-9D7D-2188BDED1F9E}"/>
              </a:ext>
            </a:extLst>
          </p:cNvPr>
          <p:cNvSpPr txBox="1">
            <a:spLocks/>
          </p:cNvSpPr>
          <p:nvPr/>
        </p:nvSpPr>
        <p:spPr>
          <a:xfrm>
            <a:off x="707492" y="3972181"/>
            <a:ext cx="8168227" cy="10403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Restaurants in cluster 9</a:t>
            </a: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P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opular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 in West Houston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. </a:t>
            </a:r>
            <a:endParaRPr lang="en-US" sz="12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60.4% Fast food restaurants and 11.6% Asian restaurants</a:t>
            </a:r>
            <a:endParaRPr lang="en-US" sz="12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171450" marR="0" indent="-171450" algn="l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All these restaurants are 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mainly </a:t>
            </a:r>
            <a:r>
              <a:rPr lang="x-none" sz="1200" dirty="0">
                <a:latin typeface="Roboto Condensed Light" panose="02010600030101010101" charset="0"/>
                <a:ea typeface="Roboto Condensed Light" panose="02010600030101010101" charset="0"/>
              </a:rPr>
              <a:t>located along highwa</a:t>
            </a:r>
            <a:r>
              <a:rPr lang="en-US" sz="1200" dirty="0">
                <a:latin typeface="Roboto Condensed Light" panose="02010600030101010101" charset="0"/>
                <a:ea typeface="Roboto Condensed Light" panose="02010600030101010101" charset="0"/>
              </a:rPr>
              <a:t>y 6 in Sugar Land/Missouri area.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A4A1-528A-4A0F-B8D4-3CE38D9C08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8A508F71-A37C-4D3C-A42B-D86B67F5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97" y="351177"/>
            <a:ext cx="2689225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1">
            <a:extLst>
              <a:ext uri="{FF2B5EF4-FFF2-40B4-BE49-F238E27FC236}">
                <a16:creationId xmlns:a16="http://schemas.microsoft.com/office/drawing/2014/main" id="{1A5AEF9D-12FA-4E23-A043-0739951A0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22" y="376908"/>
            <a:ext cx="348615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09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574FA-0E21-4992-BF9B-3F1E6B400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1067911"/>
            <a:ext cx="7680992" cy="3637577"/>
          </a:xfrm>
        </p:spPr>
        <p:txBody>
          <a:bodyPr/>
          <a:lstStyle/>
          <a:p>
            <a:r>
              <a:rPr lang="en-US" sz="1800" dirty="0">
                <a:latin typeface="Roboto Condensed Light" panose="02010600030101010101" charset="0"/>
                <a:ea typeface="Roboto Condensed Light" panose="02010600030101010101" charset="0"/>
              </a:rPr>
              <a:t>C</a:t>
            </a: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onsidering the percentage/number of restaurants in each cluster, cluster 1,7,and 9 seem to be the best clusters for a new Asian restaurant in Sugar Land/Missouri City area. 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Most of restaurants in </a:t>
            </a:r>
            <a:r>
              <a:rPr lang="en-US" sz="180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1,7 and 9 </a:t>
            </a: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are opened along highway 59 and 6.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7 has the highest percentage of Asian restaurants and covers Houston China town, Katy Asian Town and a plaza with 5 Asian restaurants near Highway 6 and Austin Pkwy in Sugar Land. Therefore that plaza or a nearby location in Sugar Land might be a perfect place for opening a new Asian restaurant </a:t>
            </a:r>
          </a:p>
          <a:p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Cluster 1 and 9 areas are also suitable for a new Asian restaurant business and more challenges will be expected with high percentage of fast-food restaurants.</a:t>
            </a:r>
            <a:endParaRPr lang="en-US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0CE79-2188-4B55-8260-BA94EAA9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608271"/>
          </a:xfrm>
        </p:spPr>
        <p:txBody>
          <a:bodyPr/>
          <a:lstStyle/>
          <a:p>
            <a:pPr algn="l"/>
            <a:r>
              <a:rPr lang="en-US" dirty="0"/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273639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749B0F-90A3-487C-A935-EC354BC96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993913"/>
            <a:ext cx="8044750" cy="3796737"/>
          </a:xfrm>
        </p:spPr>
        <p:txBody>
          <a:bodyPr/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Sugar Land, Wikipedia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2"/>
              </a:rPr>
              <a:t>https://en.wikipedia.org/wiki/Sugar_Land,_Texas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Missouri City, Wikipedia </a:t>
            </a:r>
            <a:r>
              <a:rPr lang="en-US" sz="1800" u="sng" dirty="0">
                <a:solidFill>
                  <a:schemeClr val="tx1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</a:rPr>
              <a:t>https://en.wikipedia.org/wiki/Missouri_City,_Texas</a:t>
            </a:r>
            <a:endParaRPr lang="en-US" sz="1800" dirty="0">
              <a:solidFill>
                <a:schemeClr val="tx1"/>
              </a:solidFill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Foursquare Venue Category Hierarchy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3"/>
              </a:rPr>
              <a:t>https://developer.foursquare.com/docs/build-with-foursquare/categories/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Selecting the number of clusters with silhouette analysis on K-Means clustering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4"/>
              </a:rPr>
              <a:t>https://scikit-learn.org/stable/auto_examples/cluster/plot_kmeans_silhouette_analysis.html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BD38-311C-4678-B463-82585ECCB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2887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7B30A-6104-48DF-B0D6-78E34F267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27" y="934422"/>
            <a:ext cx="8268345" cy="3937927"/>
          </a:xfrm>
        </p:spPr>
        <p:txBody>
          <a:bodyPr/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Project implementation using python: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2"/>
              </a:rPr>
              <a:t>https://github.com/wdmhouston/CapestoneProject_PredictingLocation/blob/main/CapestoneProject_PredictingLocation.ipynb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Project report: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3"/>
              </a:rPr>
              <a:t>https://github.com/wdmhouston/CapestoneProject_PredictingLocation/blob/main/CapestoneProject_PredictingLocationon_Report.pdf</a:t>
            </a:r>
            <a:endParaRPr lang="en-US" sz="1800" dirty="0">
              <a:effectLst/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250"/>
              </a:spcAft>
              <a:buSzPct val="1000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Roboto Condensed Light" panose="02010600030101010101" charset="0"/>
                <a:ea typeface="Roboto Condensed Light" panose="02010600030101010101" charset="0"/>
              </a:rPr>
              <a:t>Project presentation: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4"/>
              </a:rPr>
              <a:t>https://github.com/wdmhouston/CapestoneProject_</a:t>
            </a:r>
            <a:r>
              <a:rPr lang="en-US" sz="1800" dirty="0">
                <a:latin typeface="Roboto Condensed Light" panose="02010600030101010101" charset="0"/>
                <a:ea typeface="Roboto Condensed Light" panose="0201060003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PredictingLocation</a:t>
            </a:r>
            <a:r>
              <a:rPr lang="en-US" sz="1800" u="sng" dirty="0">
                <a:solidFill>
                  <a:srgbClr val="0000FF"/>
                </a:solidFill>
                <a:effectLst/>
                <a:latin typeface="Roboto Condensed Light" panose="02010600030101010101" charset="0"/>
                <a:ea typeface="Roboto Condensed Light" panose="02010600030101010101" charset="0"/>
                <a:hlinkClick r:id="rId4"/>
              </a:rPr>
              <a:t>/blob/main/CapestoneProject_PredictingLocationon_Presentation.pdf</a:t>
            </a:r>
            <a:endParaRPr lang="en-US" dirty="0">
              <a:latin typeface="Roboto Condensed Light" panose="02010600030101010101" charset="0"/>
              <a:ea typeface="Roboto Condensed Light" panose="02010600030101010101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D917A-2DFF-40AB-AD3D-7179042F2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79947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70650" y="1002924"/>
            <a:ext cx="6919200" cy="336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Clr>
                <a:schemeClr val="dk1"/>
              </a:buClr>
              <a:buNone/>
            </a:pPr>
            <a:r>
              <a:rPr lang="en-US" dirty="0">
                <a:solidFill>
                  <a:schemeClr val="dk1"/>
                </a:solidFill>
              </a:rPr>
              <a:t>This project aims at analyzing restaurant distribution in West Houston and targets to stakeholders who are interested in opening a new Asian restaurant in Southwest Houston – Sugar Land and Missouri City.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Restaurants are one of the most popular business in West Houston. For example, Houston China Town and Katy Asian Town.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No similar food town in Southwest Houston (Sugar Land &amp; Missouri City)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Demand for authentic Asian food is expected to remain strong in near future</a:t>
            </a: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Predict potential location for a new Asian restaurant in Southwest Houston area.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70650" y="352850"/>
            <a:ext cx="6308501" cy="568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-US" altLang="zh-CN" dirty="0"/>
              <a:t>. Business Problem and 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53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254569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</a:t>
            </a:r>
            <a:r>
              <a:rPr lang="en" dirty="0"/>
              <a:t>or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   wangdeming@gmail.com</a:t>
            </a:r>
            <a:endParaRPr lang="en-US"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84063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0" name="Google Shape;600;p51"/>
          <p:cNvGrpSpPr/>
          <p:nvPr/>
        </p:nvGrpSpPr>
        <p:grpSpPr>
          <a:xfrm>
            <a:off x="4729250" y="2732333"/>
            <a:ext cx="279476" cy="279476"/>
            <a:chOff x="1379798" y="1723250"/>
            <a:chExt cx="397887" cy="397887"/>
          </a:xfrm>
        </p:grpSpPr>
        <p:sp>
          <p:nvSpPr>
            <p:cNvPr id="601" name="Google Shape;601;p5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>
              <a:hlinkClick r:id="rId4"/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1"/>
          <p:cNvGrpSpPr/>
          <p:nvPr/>
        </p:nvGrpSpPr>
        <p:grpSpPr>
          <a:xfrm>
            <a:off x="4237871" y="2707869"/>
            <a:ext cx="279490" cy="279476"/>
            <a:chOff x="266768" y="1721375"/>
            <a:chExt cx="397907" cy="397887"/>
          </a:xfrm>
        </p:grpSpPr>
        <p:sp>
          <p:nvSpPr>
            <p:cNvPr id="606" name="Google Shape;606;p5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51">
              <a:hlinkClick r:id="rId5"/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74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E1B015-C3D2-4569-BA99-F16A98CA0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981145"/>
            <a:ext cx="8061436" cy="3809505"/>
          </a:xfrm>
        </p:spPr>
        <p:txBody>
          <a:bodyPr/>
          <a:lstStyle/>
          <a:p>
            <a:r>
              <a:rPr lang="en-US" dirty="0"/>
              <a:t>Generate 1534 points around center (Latitude: 29.6589382 Longitude: -95.7276974) in West Houston area </a:t>
            </a:r>
          </a:p>
          <a:p>
            <a:endParaRPr lang="en-US" dirty="0"/>
          </a:p>
          <a:p>
            <a:r>
              <a:rPr lang="en-US" dirty="0"/>
              <a:t>Use point locations to download all restaurants data using Foursquare API with category under “Food” (id: 4d4b7105d754a06374d81259)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D9CEE-3579-46D6-BB27-EF5057761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581573"/>
          </a:xfrm>
        </p:spPr>
        <p:txBody>
          <a:bodyPr/>
          <a:lstStyle/>
          <a:p>
            <a:pPr algn="l"/>
            <a:r>
              <a:rPr lang="en-US" dirty="0"/>
              <a:t>2. Data acquisition and cleaning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B538B8D3-9FF7-47AE-970A-A590B9A0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68" y="2187309"/>
            <a:ext cx="32004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">
            <a:extLst>
              <a:ext uri="{FF2B5EF4-FFF2-40B4-BE49-F238E27FC236}">
                <a16:creationId xmlns:a16="http://schemas.microsoft.com/office/drawing/2014/main" id="{627A23CA-3697-4ADB-9CDD-274D456D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7" y="2187309"/>
            <a:ext cx="265112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95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7493-CF9B-4F2B-9447-A10711C15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493909"/>
            <a:ext cx="7707690" cy="4358417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1800" dirty="0"/>
              <a:t>3702 restaurant data downloaded in West Houston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28325270-34E0-4C8A-8024-7775BEE6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73" y="1391461"/>
            <a:ext cx="3910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25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5FE57-FA41-453A-8F5A-B755836DE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9" y="352850"/>
            <a:ext cx="7874551" cy="439936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Combine restaurant categories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07CF51-6A58-4A04-9A38-A2AAF822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09803"/>
              </p:ext>
            </p:extLst>
          </p:nvPr>
        </p:nvGraphicFramePr>
        <p:xfrm>
          <a:off x="3213485" y="818937"/>
          <a:ext cx="3921505" cy="3901866"/>
        </p:xfrm>
        <a:graphic>
          <a:graphicData uri="http://schemas.openxmlformats.org/drawingml/2006/table">
            <a:tbl>
              <a:tblPr>
                <a:tableStyleId>{1B60B729-53AC-4D47-82C1-E0D7E01457DA}</a:tableStyleId>
              </a:tblPr>
              <a:tblGrid>
                <a:gridCol w="1543992">
                  <a:extLst>
                    <a:ext uri="{9D8B030D-6E8A-4147-A177-3AD203B41FA5}">
                      <a16:colId xmlns:a16="http://schemas.microsoft.com/office/drawing/2014/main" val="3806222641"/>
                    </a:ext>
                  </a:extLst>
                </a:gridCol>
                <a:gridCol w="2377513">
                  <a:extLst>
                    <a:ext uri="{9D8B030D-6E8A-4147-A177-3AD203B41FA5}">
                      <a16:colId xmlns:a16="http://schemas.microsoft.com/office/drawing/2014/main" val="559801270"/>
                    </a:ext>
                  </a:extLst>
                </a:gridCol>
              </a:tblGrid>
              <a:tr h="1437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Original value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New value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160058940"/>
                  </a:ext>
                </a:extLst>
              </a:tr>
              <a:tr h="1919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[Empty]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21050378"/>
                  </a:ext>
                </a:extLst>
              </a:tr>
              <a:tr h="17772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Sandwich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Fried Chicken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Pizza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Fish &amp; Chips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 &amp; Cheese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Breakfast Spot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Donut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 Truck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Bakery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Burger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Bistro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Wings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Bagel Shop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Snack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Hot Dog Joint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Fast Food Restaurant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2958973781"/>
                  </a:ext>
                </a:extLst>
              </a:tr>
              <a:tr h="2369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Irish Pub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Gastropub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Pub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3516451377"/>
                  </a:ext>
                </a:extLst>
              </a:tr>
              <a:tr h="10663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Creperie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BBQ Joint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Buffet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Café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Deli / Bodega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Steakhouse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Salad Place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Food Court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Soup Place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Cafe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647" marR="66647" marT="0" marB="0" anchor="ctr"/>
                </a:tc>
                <a:extLst>
                  <a:ext uri="{0D108BD9-81ED-4DB2-BD59-A6C34878D82A}">
                    <a16:rowId xmlns:a16="http://schemas.microsoft.com/office/drawing/2014/main" val="105421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8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99F1E6-D4FF-4EF5-8441-6E12093D2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026" y="352850"/>
            <a:ext cx="5308200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Restaurant distribution in West Houston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01F157EC-3818-4A76-9908-26F9D81D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06" y="1032629"/>
            <a:ext cx="6427787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07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68F4C-4A73-447F-ACF4-D9E033799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49" y="921074"/>
            <a:ext cx="7714363" cy="771855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Divide West Houston area to N x N grid and run K-Means to cluster restaurants based on category. Repeat this if no optimal K parameter found.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81949-051A-4FB0-8E0F-A7BA2E51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52850"/>
            <a:ext cx="6537101" cy="568224"/>
          </a:xfrm>
        </p:spPr>
        <p:txBody>
          <a:bodyPr/>
          <a:lstStyle/>
          <a:p>
            <a:pPr algn="l"/>
            <a:r>
              <a:rPr lang="en-US" dirty="0"/>
              <a:t>3. Methodology</a:t>
            </a:r>
          </a:p>
        </p:txBody>
      </p:sp>
      <p:grpSp>
        <p:nvGrpSpPr>
          <p:cNvPr id="6" name="Google Shape;440;p47">
            <a:extLst>
              <a:ext uri="{FF2B5EF4-FFF2-40B4-BE49-F238E27FC236}">
                <a16:creationId xmlns:a16="http://schemas.microsoft.com/office/drawing/2014/main" id="{34742F02-3941-4064-A152-49A219AC6B8B}"/>
              </a:ext>
            </a:extLst>
          </p:cNvPr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7" name="Google Shape;441;p47">
              <a:extLst>
                <a:ext uri="{FF2B5EF4-FFF2-40B4-BE49-F238E27FC236}">
                  <a16:creationId xmlns:a16="http://schemas.microsoft.com/office/drawing/2014/main" id="{26BD3220-DA53-4666-93CA-8E8105C6EFCF}"/>
                </a:ext>
              </a:extLst>
            </p:cNvPr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442;p47">
              <a:extLst>
                <a:ext uri="{FF2B5EF4-FFF2-40B4-BE49-F238E27FC236}">
                  <a16:creationId xmlns:a16="http://schemas.microsoft.com/office/drawing/2014/main" id="{2F4E812B-A963-420D-8279-D49360B3F0C2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43;p47">
              <a:extLst>
                <a:ext uri="{FF2B5EF4-FFF2-40B4-BE49-F238E27FC236}">
                  <a16:creationId xmlns:a16="http://schemas.microsoft.com/office/drawing/2014/main" id="{8565DB37-FD10-4A8A-B400-70B18C62246F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Google Shape;444;p47">
            <a:extLst>
              <a:ext uri="{FF2B5EF4-FFF2-40B4-BE49-F238E27FC236}">
                <a16:creationId xmlns:a16="http://schemas.microsoft.com/office/drawing/2014/main" id="{1EC33123-0613-4773-9184-3DCF858574B6}"/>
              </a:ext>
            </a:extLst>
          </p:cNvPr>
          <p:cNvGrpSpPr/>
          <p:nvPr/>
        </p:nvGrpSpPr>
        <p:grpSpPr>
          <a:xfrm rot="10800000" flipH="1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11" name="Google Shape;445;p47">
              <a:extLst>
                <a:ext uri="{FF2B5EF4-FFF2-40B4-BE49-F238E27FC236}">
                  <a16:creationId xmlns:a16="http://schemas.microsoft.com/office/drawing/2014/main" id="{6CD3E064-1FDD-4B6B-88D3-D542DC38A22B}"/>
                </a:ext>
              </a:extLst>
            </p:cNvPr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446;p47">
              <a:extLst>
                <a:ext uri="{FF2B5EF4-FFF2-40B4-BE49-F238E27FC236}">
                  <a16:creationId xmlns:a16="http://schemas.microsoft.com/office/drawing/2014/main" id="{C0052B6C-E8FE-437E-B27D-1803A9C4A0F3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47;p47">
              <a:extLst>
                <a:ext uri="{FF2B5EF4-FFF2-40B4-BE49-F238E27FC236}">
                  <a16:creationId xmlns:a16="http://schemas.microsoft.com/office/drawing/2014/main" id="{18FDA216-E61D-4741-8B9F-E94E3DE362D6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448;p47">
            <a:extLst>
              <a:ext uri="{FF2B5EF4-FFF2-40B4-BE49-F238E27FC236}">
                <a16:creationId xmlns:a16="http://schemas.microsoft.com/office/drawing/2014/main" id="{AEE5F3C1-FA90-42CB-9DBB-64080A0F0A7B}"/>
              </a:ext>
            </a:extLst>
          </p:cNvPr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15" name="Google Shape;449;p47">
              <a:extLst>
                <a:ext uri="{FF2B5EF4-FFF2-40B4-BE49-F238E27FC236}">
                  <a16:creationId xmlns:a16="http://schemas.microsoft.com/office/drawing/2014/main" id="{87A92331-2880-4D6F-B967-9F3FDA303A59}"/>
                </a:ext>
              </a:extLst>
            </p:cNvPr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50;p47">
              <a:extLst>
                <a:ext uri="{FF2B5EF4-FFF2-40B4-BE49-F238E27FC236}">
                  <a16:creationId xmlns:a16="http://schemas.microsoft.com/office/drawing/2014/main" id="{EBD2AD25-56AE-4F0E-B050-85C1DD0DEECF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51;p47">
              <a:extLst>
                <a:ext uri="{FF2B5EF4-FFF2-40B4-BE49-F238E27FC236}">
                  <a16:creationId xmlns:a16="http://schemas.microsoft.com/office/drawing/2014/main" id="{DA0CE921-1603-4919-A72A-01343322E389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452;p47">
            <a:extLst>
              <a:ext uri="{FF2B5EF4-FFF2-40B4-BE49-F238E27FC236}">
                <a16:creationId xmlns:a16="http://schemas.microsoft.com/office/drawing/2014/main" id="{2F8AE496-8988-4DCC-96FB-66A90E854E21}"/>
              </a:ext>
            </a:extLst>
          </p:cNvPr>
          <p:cNvGrpSpPr/>
          <p:nvPr/>
        </p:nvGrpSpPr>
        <p:grpSpPr>
          <a:xfrm rot="10800000" flipH="1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19" name="Google Shape;453;p47">
              <a:extLst>
                <a:ext uri="{FF2B5EF4-FFF2-40B4-BE49-F238E27FC236}">
                  <a16:creationId xmlns:a16="http://schemas.microsoft.com/office/drawing/2014/main" id="{389B838E-A3EE-41A1-A063-C8B1F4908186}"/>
                </a:ext>
              </a:extLst>
            </p:cNvPr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54;p47">
              <a:extLst>
                <a:ext uri="{FF2B5EF4-FFF2-40B4-BE49-F238E27FC236}">
                  <a16:creationId xmlns:a16="http://schemas.microsoft.com/office/drawing/2014/main" id="{A3BD6158-FB73-46F2-AAE8-E7BC33B6B3D7}"/>
                </a:ext>
              </a:extLst>
            </p:cNvPr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55;p47">
              <a:extLst>
                <a:ext uri="{FF2B5EF4-FFF2-40B4-BE49-F238E27FC236}">
                  <a16:creationId xmlns:a16="http://schemas.microsoft.com/office/drawing/2014/main" id="{489F0AA5-744E-4344-A77F-611F72FFCEA9}"/>
                </a:ext>
              </a:extLst>
            </p:cNvPr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456;p47">
            <a:extLst>
              <a:ext uri="{FF2B5EF4-FFF2-40B4-BE49-F238E27FC236}">
                <a16:creationId xmlns:a16="http://schemas.microsoft.com/office/drawing/2014/main" id="{8C68EA32-7D12-402A-ACE8-C66487C1B812}"/>
              </a:ext>
            </a:extLst>
          </p:cNvPr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7;p47">
            <a:extLst>
              <a:ext uri="{FF2B5EF4-FFF2-40B4-BE49-F238E27FC236}">
                <a16:creationId xmlns:a16="http://schemas.microsoft.com/office/drawing/2014/main" id="{83E9A9D3-7E61-4573-B9D0-822C2A129097}"/>
              </a:ext>
            </a:extLst>
          </p:cNvPr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Area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" name="Google Shape;458;p47">
            <a:extLst>
              <a:ext uri="{FF2B5EF4-FFF2-40B4-BE49-F238E27FC236}">
                <a16:creationId xmlns:a16="http://schemas.microsoft.com/office/drawing/2014/main" id="{E7F886AC-5002-4EEB-8CF6-78B0D5A194B0}"/>
              </a:ext>
            </a:extLst>
          </p:cNvPr>
          <p:cNvSpPr txBox="1"/>
          <p:nvPr/>
        </p:nvSpPr>
        <p:spPr>
          <a:xfrm>
            <a:off x="91480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Devide West Houston area to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x N Grid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459;p47">
            <a:extLst>
              <a:ext uri="{FF2B5EF4-FFF2-40B4-BE49-F238E27FC236}">
                <a16:creationId xmlns:a16="http://schemas.microsoft.com/office/drawing/2014/main" id="{5185DEEE-D44A-46E3-B11D-B3C6249BC041}"/>
              </a:ext>
            </a:extLst>
          </p:cNvPr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Restaurants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" name="Google Shape;460;p47">
            <a:extLst>
              <a:ext uri="{FF2B5EF4-FFF2-40B4-BE49-F238E27FC236}">
                <a16:creationId xmlns:a16="http://schemas.microsoft.com/office/drawing/2014/main" id="{76ADE8DA-86B5-4C04-B31A-D6C5F61FA9F2}"/>
              </a:ext>
            </a:extLst>
          </p:cNvPr>
          <p:cNvSpPr txBox="1"/>
          <p:nvPr/>
        </p:nvSpPr>
        <p:spPr>
          <a:xfrm>
            <a:off x="5687375" y="2285125"/>
            <a:ext cx="84691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Evaluate Model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" name="Google Shape;461;p47">
            <a:extLst>
              <a:ext uri="{FF2B5EF4-FFF2-40B4-BE49-F238E27FC236}">
                <a16:creationId xmlns:a16="http://schemas.microsoft.com/office/drawing/2014/main" id="{4B054C86-F868-42A7-BD04-34F5E8ECF9C1}"/>
              </a:ext>
            </a:extLst>
          </p:cNvPr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Run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Model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" name="Google Shape;462;p47">
            <a:extLst>
              <a:ext uri="{FF2B5EF4-FFF2-40B4-BE49-F238E27FC236}">
                <a16:creationId xmlns:a16="http://schemas.microsoft.com/office/drawing/2014/main" id="{86CEF8A5-A5F8-4B93-AA6E-FE087A84E375}"/>
              </a:ext>
            </a:extLst>
          </p:cNvPr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Predict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" name="Google Shape;463;p47">
            <a:extLst>
              <a:ext uri="{FF2B5EF4-FFF2-40B4-BE49-F238E27FC236}">
                <a16:creationId xmlns:a16="http://schemas.microsoft.com/office/drawing/2014/main" id="{EB58D9F3-9795-401F-AEEA-19D00082649F}"/>
              </a:ext>
            </a:extLst>
          </p:cNvPr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</a:t>
            </a: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K-Means clustering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464;p47">
            <a:extLst>
              <a:ext uri="{FF2B5EF4-FFF2-40B4-BE49-F238E27FC236}">
                <a16:creationId xmlns:a16="http://schemas.microsoft.com/office/drawing/2014/main" id="{99B3558C-19FB-4958-A3AB-2BB284B557FD}"/>
              </a:ext>
            </a:extLst>
          </p:cNvPr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 with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optimal K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" name="Google Shape;465;p47">
            <a:extLst>
              <a:ext uri="{FF2B5EF4-FFF2-40B4-BE49-F238E27FC236}">
                <a16:creationId xmlns:a16="http://schemas.microsoft.com/office/drawing/2014/main" id="{173A7AEE-31A7-42DF-8A21-F4EE013A13D3}"/>
              </a:ext>
            </a:extLst>
          </p:cNvPr>
          <p:cNvSpPr txBox="1"/>
          <p:nvPr/>
        </p:nvSpPr>
        <p:spPr>
          <a:xfrm>
            <a:off x="5485233" y="1607591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Identify optimal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K in model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466;p47">
            <a:extLst>
              <a:ext uri="{FF2B5EF4-FFF2-40B4-BE49-F238E27FC236}">
                <a16:creationId xmlns:a16="http://schemas.microsoft.com/office/drawing/2014/main" id="{6A1EB0E7-1BEC-4B8E-B581-EDE52B412B95}"/>
              </a:ext>
            </a:extLst>
          </p:cNvPr>
          <p:cNvSpPr txBox="1"/>
          <p:nvPr/>
        </p:nvSpPr>
        <p:spPr>
          <a:xfrm>
            <a:off x="2476154" y="1586298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Assign area label to each restaurant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894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A030FD-2BC9-4E4F-8A32-B5FF71685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422" y="352850"/>
            <a:ext cx="5308200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Quick test with 18 x 18 grid.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Result: no clear trend to identify K using elbow method</a:t>
            </a:r>
          </a:p>
          <a:p>
            <a:pPr marL="152400" indent="0">
              <a:buNone/>
            </a:pPr>
            <a:r>
              <a:rPr lang="en-US" dirty="0"/>
              <a:t>             silhouette score (0.31) is too small to be acceptable.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9C04917C-06F6-47CE-A616-A17EA00E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755057"/>
            <a:ext cx="3390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9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F7B7B-AB82-49C3-A1C6-1DD928B8A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97" y="352850"/>
            <a:ext cx="7127321" cy="1476000"/>
          </a:xfrm>
        </p:spPr>
        <p:txBody>
          <a:bodyPr/>
          <a:lstStyle/>
          <a:p>
            <a:pPr marL="152400" indent="0">
              <a:buNone/>
            </a:pPr>
            <a:r>
              <a:rPr lang="en-US" sz="1800" dirty="0"/>
              <a:t>Uncertainty test: test N from 10 to 70</a:t>
            </a: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97F7CF9C-8B87-4E8C-8D77-49E45BE4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1" y="739775"/>
            <a:ext cx="6421438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5E370C0-C466-4787-BA78-58A996C767E0}"/>
              </a:ext>
            </a:extLst>
          </p:cNvPr>
          <p:cNvSpPr txBox="1">
            <a:spLocks/>
          </p:cNvSpPr>
          <p:nvPr/>
        </p:nvSpPr>
        <p:spPr>
          <a:xfrm>
            <a:off x="655397" y="4405500"/>
            <a:ext cx="7914599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Font typeface="Roboto Condensed Light"/>
              <a:buNone/>
            </a:pPr>
            <a:r>
              <a:rPr lang="en-US" dirty="0"/>
              <a:t>Run uncertainty test and select high silhouette score while keeping K small.  N=65/K=20 seems acceptable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095C10-81B8-46C3-8D5B-35D293F824DD}"/>
              </a:ext>
            </a:extLst>
          </p:cNvPr>
          <p:cNvSpPr/>
          <p:nvPr/>
        </p:nvSpPr>
        <p:spPr>
          <a:xfrm>
            <a:off x="5346236" y="1134657"/>
            <a:ext cx="246955" cy="340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3339506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1226</Words>
  <Application>Microsoft Office PowerPoint</Application>
  <PresentationFormat>On-screen Show (16:9)</PresentationFormat>
  <Paragraphs>248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 Condensed</vt:lpstr>
      <vt:lpstr>Squada One</vt:lpstr>
      <vt:lpstr>Calibri Light</vt:lpstr>
      <vt:lpstr>Arial</vt:lpstr>
      <vt:lpstr>Roboto Condensed Light</vt:lpstr>
      <vt:lpstr>Exo 2</vt:lpstr>
      <vt:lpstr>Times New Roman</vt:lpstr>
      <vt:lpstr>Tech Newsletter by Slidesgo</vt:lpstr>
      <vt:lpstr>Predicting Location of A New Asian Restaurant in Southwest Houston, TX  Applied Data Science Capstone by IBM/Coursera </vt:lpstr>
      <vt:lpstr>1. Business Problem and Background</vt:lpstr>
      <vt:lpstr>2. Data acquisition and cleaning</vt:lpstr>
      <vt:lpstr>PowerPoint Presentation</vt:lpstr>
      <vt:lpstr>PowerPoint Presentation</vt:lpstr>
      <vt:lpstr>PowerPoint Presentation</vt:lpstr>
      <vt:lpstr>3. Methodology</vt:lpstr>
      <vt:lpstr>PowerPoint Presentation</vt:lpstr>
      <vt:lpstr>PowerPoint Presentation</vt:lpstr>
      <vt:lpstr>4. Clustering restaurants in 65x65 grid and 20 clusters</vt:lpstr>
      <vt:lpstr>PowerPoint Presentation</vt:lpstr>
      <vt:lpstr>PowerPoint Presentation</vt:lpstr>
      <vt:lpstr>5. Discussion</vt:lpstr>
      <vt:lpstr>PowerPoint Presentation</vt:lpstr>
      <vt:lpstr>PowerPoint Presentation</vt:lpstr>
      <vt:lpstr>PowerPoint Presentation</vt:lpstr>
      <vt:lpstr>6. Conclusion</vt:lpstr>
      <vt:lpstr>References</vt:lpstr>
      <vt:lpstr>Github Link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wdm</dc:creator>
  <cp:lastModifiedBy>wdm</cp:lastModifiedBy>
  <cp:revision>45</cp:revision>
  <dcterms:modified xsi:type="dcterms:W3CDTF">2020-12-02T04:21:45Z</dcterms:modified>
</cp:coreProperties>
</file>